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85" r:id="rId1"/>
    <p:sldMasterId id="2147483827" r:id="rId2"/>
  </p:sldMasterIdLst>
  <p:notesMasterIdLst>
    <p:notesMasterId r:id="rId13"/>
  </p:notesMasterIdLst>
  <p:handoutMasterIdLst>
    <p:handoutMasterId r:id="rId14"/>
  </p:handoutMasterIdLst>
  <p:sldIdLst>
    <p:sldId id="348" r:id="rId3"/>
    <p:sldId id="362" r:id="rId4"/>
    <p:sldId id="381" r:id="rId5"/>
    <p:sldId id="382" r:id="rId6"/>
    <p:sldId id="384" r:id="rId7"/>
    <p:sldId id="385" r:id="rId8"/>
    <p:sldId id="386" r:id="rId9"/>
    <p:sldId id="387" r:id="rId10"/>
    <p:sldId id="388" r:id="rId11"/>
    <p:sldId id="389" r:id="rId12"/>
  </p:sldIdLst>
  <p:sldSz cx="9144000" cy="5143500" type="screen16x9"/>
  <p:notesSz cx="6742113" cy="9872663"/>
  <p:defaultTextStyle>
    <a:defPPr>
      <a:defRPr lang="ru-RU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Инструкция" id="{EB8FFB88-FCFD-4A2F-B798-BD8AD8EB4C98}">
          <p14:sldIdLst>
            <p14:sldId id="348"/>
          </p14:sldIdLst>
        </p14:section>
        <p14:section name="Презентация" id="{2ED7C87C-4BDB-4F59-BB10-0682A445368A}">
          <p14:sldIdLst>
            <p14:sldId id="362"/>
            <p14:sldId id="381"/>
            <p14:sldId id="382"/>
            <p14:sldId id="384"/>
            <p14:sldId id="385"/>
            <p14:sldId id="386"/>
            <p14:sldId id="387"/>
            <p14:sldId id="388"/>
            <p14:sldId id="38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2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95501" autoAdjust="0"/>
  </p:normalViewPr>
  <p:slideViewPr>
    <p:cSldViewPr snapToGrid="0" showGuides="1">
      <p:cViewPr varScale="1">
        <p:scale>
          <a:sx n="147" d="100"/>
          <a:sy n="147" d="100"/>
        </p:scale>
        <p:origin x="1122" y="108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3240" y="78"/>
      </p:cViewPr>
      <p:guideLst>
        <p:guide orient="horz" pos="3110"/>
        <p:guide pos="212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2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701800" y="910910"/>
            <a:ext cx="7277100" cy="1862108"/>
          </a:xfrm>
        </p:spPr>
        <p:txBody>
          <a:bodyPr anchor="b"/>
          <a:lstStyle>
            <a:lvl1pPr>
              <a:defRPr sz="2600" cap="all" baseline="0"/>
            </a:lvl1pPr>
          </a:lstStyle>
          <a:p>
            <a:pPr lvl="0"/>
            <a:r>
              <a:rPr lang="ru-RU" dirty="0"/>
              <a:t>Наименование ИННОВАЦИОННОЙ ПРОДУКЦИИ </a:t>
            </a:r>
            <a:br>
              <a:rPr lang="ru-RU" dirty="0"/>
            </a:br>
            <a:r>
              <a:rPr lang="ru-RU" dirty="0"/>
              <a:t>(в соответствии с заявкой на внедрение инновационной и (или) высокотехнологичной продукции)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ополн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49087" y="1"/>
            <a:ext cx="8829815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/>
            </a:lvl1pPr>
          </a:lstStyle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Название слайда</a:t>
            </a:r>
          </a:p>
        </p:txBody>
      </p:sp>
      <p:sp>
        <p:nvSpPr>
          <p:cNvPr id="29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149082" y="1188780"/>
            <a:ext cx="8829816" cy="261120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Текст</a:t>
            </a:r>
          </a:p>
        </p:txBody>
      </p:sp>
      <p:sp>
        <p:nvSpPr>
          <p:cNvPr id="30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149081" y="927660"/>
            <a:ext cx="8829815" cy="261120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rgbClr val="0079C2"/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Заголовок</a:t>
            </a:r>
          </a:p>
        </p:txBody>
      </p:sp>
      <p:sp>
        <p:nvSpPr>
          <p:cNvPr id="6" name="Текст 14">
            <a:extLst>
              <a:ext uri="{FF2B5EF4-FFF2-40B4-BE49-F238E27FC236}">
                <a16:creationId xmlns:a16="http://schemas.microsoft.com/office/drawing/2014/main" xmlns="" id="{CA46842C-5B3A-4395-BD47-D022801A0E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01800" y="4884378"/>
            <a:ext cx="7277100" cy="166199"/>
          </a:xfrm>
        </p:spPr>
        <p:txBody>
          <a:bodyPr wrap="square" anchor="ctr" anchorCtr="0">
            <a:spAutoFit/>
          </a:bodyPr>
          <a:lstStyle>
            <a:lvl1pPr marL="0" indent="0" algn="l" defTabSz="914378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ru-RU" sz="1200" b="0" kern="1200" cap="all" baseline="0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Введите Название инновационной продукции в соответствии с титульным слайдом</a:t>
            </a:r>
          </a:p>
        </p:txBody>
      </p:sp>
    </p:spTree>
    <p:extLst>
      <p:ext uri="{BB962C8B-B14F-4D97-AF65-F5344CB8AC3E}">
        <p14:creationId xmlns:p14="http://schemas.microsoft.com/office/powerpoint/2010/main" val="265536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 Инструкция по заполнению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xmlns="" id="{BB8B72F9-AA05-4AF4-90FA-2BF59F462564}"/>
              </a:ext>
            </a:extLst>
          </p:cNvPr>
          <p:cNvSpPr/>
          <p:nvPr userDrawn="1"/>
        </p:nvSpPr>
        <p:spPr>
          <a:xfrm>
            <a:off x="7200900" y="3566159"/>
            <a:ext cx="1901505" cy="1175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0" name="Группа 89">
            <a:extLst>
              <a:ext uri="{FF2B5EF4-FFF2-40B4-BE49-F238E27FC236}">
                <a16:creationId xmlns:a16="http://schemas.microsoft.com/office/drawing/2014/main" xmlns="" id="{B99DB103-8189-4A12-BAD5-77BC4454D8D9}"/>
              </a:ext>
            </a:extLst>
          </p:cNvPr>
          <p:cNvGrpSpPr/>
          <p:nvPr userDrawn="1"/>
        </p:nvGrpSpPr>
        <p:grpSpPr>
          <a:xfrm>
            <a:off x="111919" y="3163094"/>
            <a:ext cx="7264712" cy="286059"/>
            <a:chOff x="111919" y="3683794"/>
            <a:chExt cx="7264712" cy="286059"/>
          </a:xfrm>
        </p:grpSpPr>
        <p:sp>
          <p:nvSpPr>
            <p:cNvPr id="89" name="Прямоугольник 88">
              <a:extLst>
                <a:ext uri="{FF2B5EF4-FFF2-40B4-BE49-F238E27FC236}">
                  <a16:creationId xmlns:a16="http://schemas.microsoft.com/office/drawing/2014/main" xmlns="" id="{B20D5D88-D32B-4554-9FF6-B1893F9EC57C}"/>
                </a:ext>
              </a:extLst>
            </p:cNvPr>
            <p:cNvSpPr/>
            <p:nvPr userDrawn="1"/>
          </p:nvSpPr>
          <p:spPr>
            <a:xfrm>
              <a:off x="111919" y="3683794"/>
              <a:ext cx="2834481" cy="2860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Текст 6">
              <a:extLst>
                <a:ext uri="{FF2B5EF4-FFF2-40B4-BE49-F238E27FC236}">
                  <a16:creationId xmlns:a16="http://schemas.microsoft.com/office/drawing/2014/main" xmlns="" id="{F71051B2-EDBF-45EE-94F2-5E68C08DFB9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45793" y="3684570"/>
              <a:ext cx="7230838" cy="23368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>
              <a:lvl1pPr marL="0" marR="0" indent="-342892" algn="l" defTabSz="914378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 lang="ru-RU" sz="1400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itchFamily="34" charset="0"/>
                  <a:ea typeface="+mn-ea"/>
                  <a:cs typeface="+mn-cs"/>
                </a:defRPr>
              </a:lvl1pPr>
              <a:lvl2pPr marL="0" indent="-285743" algn="l" defTabSz="914378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lang="ru-RU" sz="2400" kern="1200" dirty="0" smtClean="0">
                  <a:solidFill>
                    <a:srgbClr val="003366"/>
                  </a:solidFill>
                  <a:latin typeface="Arial Narrow" pitchFamily="34" charset="0"/>
                  <a:ea typeface="+mn-ea"/>
                  <a:cs typeface="+mn-cs"/>
                </a:defRPr>
              </a:lvl2pPr>
              <a:lvl3pPr marL="0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lang="ru-RU" sz="2400" kern="1200" dirty="0" smtClean="0">
                  <a:solidFill>
                    <a:srgbClr val="003366"/>
                  </a:solidFill>
                  <a:latin typeface="Arial Narrow" pitchFamily="34" charset="0"/>
                  <a:ea typeface="+mn-ea"/>
                  <a:cs typeface="+mn-cs"/>
                </a:defRPr>
              </a:lvl3pPr>
              <a:lvl4pPr marL="0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lang="ru-RU" sz="2400" kern="1200" dirty="0" smtClean="0">
                  <a:solidFill>
                    <a:srgbClr val="003366"/>
                  </a:solidFill>
                  <a:latin typeface="Arial Narrow" pitchFamily="34" charset="0"/>
                  <a:ea typeface="+mn-ea"/>
                  <a:cs typeface="+mn-cs"/>
                </a:defRPr>
              </a:lvl4pPr>
              <a:lvl5pPr marL="0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lang="ru-RU" sz="2400" kern="1200" dirty="0" smtClean="0">
                  <a:solidFill>
                    <a:srgbClr val="003366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537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5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ru-RU" sz="800" b="0" dirty="0">
                  <a:solidFill>
                    <a:srgbClr val="0079C2"/>
                  </a:solidFill>
                </a:rPr>
                <a:t>Назначение:</a:t>
              </a:r>
              <a:r>
                <a:rPr lang="ru-RU" sz="800" dirty="0">
                  <a:solidFill>
                    <a:srgbClr val="0079C2"/>
                  </a:solidFill>
                </a:rPr>
                <a:t/>
              </a:r>
              <a:br>
                <a:rPr lang="ru-RU" sz="800" dirty="0">
                  <a:solidFill>
                    <a:srgbClr val="0079C2"/>
                  </a:solidFill>
                </a:rPr>
              </a:br>
              <a:r>
                <a:rPr lang="ru-RU" sz="800" dirty="0"/>
                <a:t>Введите краткое описание назначения инновационной продукции</a:t>
              </a:r>
            </a:p>
          </p:txBody>
        </p:sp>
        <p:sp>
          <p:nvSpPr>
            <p:cNvPr id="88" name="Прямоугольник 87">
              <a:extLst>
                <a:ext uri="{FF2B5EF4-FFF2-40B4-BE49-F238E27FC236}">
                  <a16:creationId xmlns:a16="http://schemas.microsoft.com/office/drawing/2014/main" xmlns="" id="{2A0092C8-F68D-4CE4-8778-84E96A20D2AD}"/>
                </a:ext>
              </a:extLst>
            </p:cNvPr>
            <p:cNvSpPr/>
            <p:nvPr userDrawn="1"/>
          </p:nvSpPr>
          <p:spPr>
            <a:xfrm>
              <a:off x="130078" y="3802832"/>
              <a:ext cx="2797272" cy="1476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459514FD-1F91-4AFD-8D2F-DDAADF655227}"/>
              </a:ext>
            </a:extLst>
          </p:cNvPr>
          <p:cNvSpPr/>
          <p:nvPr userDrawn="1"/>
        </p:nvSpPr>
        <p:spPr>
          <a:xfrm>
            <a:off x="7191375" y="828739"/>
            <a:ext cx="1914525" cy="21621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6"/>
          <p:cNvSpPr txBox="1">
            <a:spLocks/>
          </p:cNvSpPr>
          <p:nvPr userDrawn="1"/>
        </p:nvSpPr>
        <p:spPr>
          <a:xfrm>
            <a:off x="130080" y="849936"/>
            <a:ext cx="8889239" cy="5947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rgbClr val="0079C2"/>
                </a:solidFill>
              </a:rPr>
              <a:t>I. </a:t>
            </a:r>
            <a:r>
              <a:rPr lang="ru-RU" sz="800" b="1" dirty="0">
                <a:solidFill>
                  <a:srgbClr val="0079C2"/>
                </a:solidFill>
              </a:rPr>
              <a:t>Структура презентации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/>
              <a:t>0</a:t>
            </a:r>
            <a:r>
              <a:rPr lang="ru-RU" sz="800" dirty="0"/>
              <a:t>. Инструкция по заполнению презентации</a:t>
            </a:r>
            <a:endParaRPr lang="en-US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/>
              <a:t>1. </a:t>
            </a:r>
            <a:r>
              <a:rPr lang="ru-RU" sz="800" dirty="0"/>
              <a:t>Титульный слайд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2. Описание инновационной продукции (1</a:t>
            </a:r>
            <a:r>
              <a:rPr lang="en-US" sz="800" dirty="0"/>
              <a:t>/2)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/>
              <a:t>3. </a:t>
            </a:r>
            <a:r>
              <a:rPr lang="ru-RU" sz="800" dirty="0"/>
              <a:t>Описание инновационной продукции (</a:t>
            </a:r>
            <a:r>
              <a:rPr lang="en-US" sz="800" dirty="0"/>
              <a:t>2/2)</a:t>
            </a:r>
            <a:endParaRPr lang="ru-RU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4. Актуальность инновационной продукции и решаемые проблемы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5. Прямые аналоги и альтернативные решения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6. Предполагаемый эффект и затраты на внедрение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7. Возможность применения инновационной продукции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8. Предложения в проект решения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>
                <a:cs typeface="Arial" panose="020B0604020202020204" pitchFamily="34" charset="0"/>
              </a:rPr>
              <a:t>9. Заключительный слайд</a:t>
            </a:r>
          </a:p>
        </p:txBody>
      </p:sp>
      <p:sp>
        <p:nvSpPr>
          <p:cNvPr id="23" name="Текст 6"/>
          <p:cNvSpPr txBox="1">
            <a:spLocks/>
          </p:cNvSpPr>
          <p:nvPr userDrawn="1"/>
        </p:nvSpPr>
        <p:spPr>
          <a:xfrm>
            <a:off x="130082" y="2863211"/>
            <a:ext cx="7230838" cy="2336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rgbClr val="0079C2"/>
                </a:solidFill>
              </a:rPr>
              <a:t>II. </a:t>
            </a:r>
            <a:r>
              <a:rPr lang="ru-RU" sz="800" b="1" dirty="0">
                <a:solidFill>
                  <a:srgbClr val="0079C2"/>
                </a:solidFill>
              </a:rPr>
              <a:t>Работа с текстом</a:t>
            </a:r>
            <a:r>
              <a:rPr lang="ru-RU" sz="800" dirty="0">
                <a:solidFill>
                  <a:srgbClr val="0079C2"/>
                </a:solidFill>
              </a:rPr>
              <a:t/>
            </a:r>
            <a:br>
              <a:rPr lang="ru-RU" sz="800" dirty="0">
                <a:solidFill>
                  <a:srgbClr val="0079C2"/>
                </a:solidFill>
              </a:rPr>
            </a:br>
            <a:r>
              <a:rPr lang="ru-RU" sz="800" dirty="0"/>
              <a:t>Все слайды содержат 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</a:t>
            </a:r>
            <a:r>
              <a:rPr lang="ru-RU" sz="800" u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аголовки</a:t>
            </a:r>
            <a:r>
              <a:rPr lang="ru-RU" sz="800" dirty="0"/>
              <a:t>  и  П</a:t>
            </a:r>
            <a:r>
              <a:rPr lang="ru-RU" sz="800" u="none" dirty="0"/>
              <a:t>оля для основного текста  </a:t>
            </a:r>
            <a:r>
              <a:rPr lang="ru-RU" sz="800" dirty="0"/>
              <a:t>: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29818" y="326839"/>
            <a:ext cx="6541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Инструкция по заполнению презентации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5599297F-617E-4FE1-8879-032DB7A54C87}"/>
              </a:ext>
            </a:extLst>
          </p:cNvPr>
          <p:cNvGrpSpPr/>
          <p:nvPr userDrawn="1"/>
        </p:nvGrpSpPr>
        <p:grpSpPr>
          <a:xfrm>
            <a:off x="7250736" y="878576"/>
            <a:ext cx="1839384" cy="2096659"/>
            <a:chOff x="3777372" y="95180"/>
            <a:chExt cx="2311400" cy="2634695"/>
          </a:xfrm>
        </p:grpSpPr>
        <p:pic>
          <p:nvPicPr>
            <p:cNvPr id="2" name="Рисунок 1">
              <a:extLst>
                <a:ext uri="{FF2B5EF4-FFF2-40B4-BE49-F238E27FC236}">
                  <a16:creationId xmlns:a16="http://schemas.microsoft.com/office/drawing/2014/main" xmlns="" id="{0393257F-D3DF-4E2B-9B4A-47ECBE9D50A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118" t="8432" r="66605" b="53252"/>
            <a:stretch/>
          </p:blipFill>
          <p:spPr>
            <a:xfrm>
              <a:off x="3777372" y="95180"/>
              <a:ext cx="2311400" cy="1969840"/>
            </a:xfrm>
            <a:prstGeom prst="rect">
              <a:avLst/>
            </a:prstGeom>
          </p:spPr>
        </p:pic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0F7080B8-1D53-4F46-B327-EC2B5E48C94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118" t="71736" r="66605" b="15073"/>
            <a:stretch/>
          </p:blipFill>
          <p:spPr>
            <a:xfrm>
              <a:off x="3777372" y="2051695"/>
              <a:ext cx="2311400" cy="678180"/>
            </a:xfrm>
            <a:prstGeom prst="rect">
              <a:avLst/>
            </a:prstGeom>
          </p:spPr>
        </p:pic>
      </p:grpSp>
      <p:sp>
        <p:nvSpPr>
          <p:cNvPr id="33" name="Текст 6">
            <a:extLst>
              <a:ext uri="{FF2B5EF4-FFF2-40B4-BE49-F238E27FC236}">
                <a16:creationId xmlns:a16="http://schemas.microsoft.com/office/drawing/2014/main" xmlns="" id="{D7EB9F61-94C9-4E41-B52E-9FBD70491844}"/>
              </a:ext>
            </a:extLst>
          </p:cNvPr>
          <p:cNvSpPr txBox="1">
            <a:spLocks/>
          </p:cNvSpPr>
          <p:nvPr userDrawn="1"/>
        </p:nvSpPr>
        <p:spPr>
          <a:xfrm>
            <a:off x="130080" y="2495257"/>
            <a:ext cx="8889238" cy="5947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>
                <a:cs typeface="Arial" panose="020B0604020202020204" pitchFamily="34" charset="0"/>
              </a:rPr>
              <a:t>* После Заключительного слайда №9 разрешено создание дополнительных слайдов. Для их создания необходимо: </a:t>
            </a:r>
            <a:br>
              <a:rPr lang="ru-RU" sz="800" dirty="0">
                <a:cs typeface="Arial" panose="020B0604020202020204" pitchFamily="34" charset="0"/>
              </a:rPr>
            </a:br>
            <a:r>
              <a:rPr lang="ru-RU" sz="800" dirty="0">
                <a:cs typeface="Arial" panose="020B0604020202020204" pitchFamily="34" charset="0"/>
              </a:rPr>
              <a:t>1) Перейдите в раздел «Создать слайд»</a:t>
            </a:r>
            <a:r>
              <a:rPr lang="en-US" sz="800" dirty="0">
                <a:cs typeface="Arial" panose="020B0604020202020204" pitchFamily="34" charset="0"/>
              </a:rPr>
              <a:t>; </a:t>
            </a:r>
            <a:r>
              <a:rPr lang="ru-RU" sz="800" dirty="0">
                <a:cs typeface="Arial" panose="020B0604020202020204" pitchFamily="34" charset="0"/>
              </a:rPr>
              <a:t>   2) Выберите макет «Дополнительный слайд»</a:t>
            </a:r>
            <a:endParaRPr lang="ru-RU" sz="800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C1EC6F77-A3A5-4462-84EB-7D188C13E9E6}"/>
              </a:ext>
            </a:extLst>
          </p:cNvPr>
          <p:cNvCxnSpPr>
            <a:cxnSpLocks/>
            <a:stCxn id="63" idx="1"/>
          </p:cNvCxnSpPr>
          <p:nvPr userDrawn="1"/>
        </p:nvCxnSpPr>
        <p:spPr>
          <a:xfrm flipH="1" flipV="1">
            <a:off x="6867528" y="1038290"/>
            <a:ext cx="35559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995B0D1B-4560-437B-B44F-AF8059FF7DD5}"/>
              </a:ext>
            </a:extLst>
          </p:cNvPr>
          <p:cNvCxnSpPr>
            <a:cxnSpLocks/>
          </p:cNvCxnSpPr>
          <p:nvPr userDrawn="1"/>
        </p:nvCxnSpPr>
        <p:spPr>
          <a:xfrm>
            <a:off x="6867525" y="1038290"/>
            <a:ext cx="0" cy="178825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AF50599F-57E0-48C3-B422-D12F7E78F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927933" y="2826545"/>
            <a:ext cx="593959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7C42DFE2-58E7-4A19-8803-29786F9DCD0A}"/>
              </a:ext>
            </a:extLst>
          </p:cNvPr>
          <p:cNvCxnSpPr>
            <a:cxnSpLocks/>
          </p:cNvCxnSpPr>
          <p:nvPr userDrawn="1"/>
        </p:nvCxnSpPr>
        <p:spPr>
          <a:xfrm>
            <a:off x="927932" y="2762943"/>
            <a:ext cx="0" cy="63602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1FEBD05F-A462-4CEA-9056-093BF64E49DA}"/>
              </a:ext>
            </a:extLst>
          </p:cNvPr>
          <p:cNvSpPr/>
          <p:nvPr userDrawn="1"/>
        </p:nvSpPr>
        <p:spPr>
          <a:xfrm>
            <a:off x="107221" y="2614844"/>
            <a:ext cx="1645380" cy="147406"/>
          </a:xfrm>
          <a:prstGeom prst="rect">
            <a:avLst/>
          </a:prstGeom>
          <a:noFill/>
          <a:ln w="63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AE059DBD-28E2-4861-B636-C76D30B229D3}"/>
              </a:ext>
            </a:extLst>
          </p:cNvPr>
          <p:cNvSpPr/>
          <p:nvPr userDrawn="1"/>
        </p:nvSpPr>
        <p:spPr>
          <a:xfrm>
            <a:off x="1803400" y="2614844"/>
            <a:ext cx="1946275" cy="147406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E5FB64A7-75D6-4DD0-8493-90F978B01216}"/>
              </a:ext>
            </a:extLst>
          </p:cNvPr>
          <p:cNvCxnSpPr>
            <a:cxnSpLocks/>
          </p:cNvCxnSpPr>
          <p:nvPr userDrawn="1"/>
        </p:nvCxnSpPr>
        <p:spPr>
          <a:xfrm flipH="1">
            <a:off x="3749676" y="2675470"/>
            <a:ext cx="3508374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938BDA16-BCFE-4AB6-87EE-ECAD9378ED11}"/>
              </a:ext>
            </a:extLst>
          </p:cNvPr>
          <p:cNvSpPr/>
          <p:nvPr userDrawn="1"/>
        </p:nvSpPr>
        <p:spPr>
          <a:xfrm>
            <a:off x="7258050" y="2433703"/>
            <a:ext cx="585787" cy="51223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1A7FDB3D-7F0A-4EC9-9332-846D5F9CA21D}"/>
              </a:ext>
            </a:extLst>
          </p:cNvPr>
          <p:cNvSpPr/>
          <p:nvPr userDrawn="1"/>
        </p:nvSpPr>
        <p:spPr>
          <a:xfrm>
            <a:off x="7223126" y="857450"/>
            <a:ext cx="307010" cy="452303"/>
          </a:xfrm>
          <a:prstGeom prst="rect">
            <a:avLst/>
          </a:prstGeom>
          <a:noFill/>
          <a:ln w="1270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940D2AA7-9F3C-49AC-BEFC-8A443F60476B}"/>
              </a:ext>
            </a:extLst>
          </p:cNvPr>
          <p:cNvCxnSpPr>
            <a:cxnSpLocks/>
            <a:stCxn id="81" idx="2"/>
          </p:cNvCxnSpPr>
          <p:nvPr userDrawn="1"/>
        </p:nvCxnSpPr>
        <p:spPr>
          <a:xfrm flipH="1">
            <a:off x="1205746" y="3130744"/>
            <a:ext cx="0" cy="96644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xmlns="" id="{3DE7104B-0468-46A5-A1C9-CC9BE9EF9AF6}"/>
              </a:ext>
            </a:extLst>
          </p:cNvPr>
          <p:cNvCxnSpPr>
            <a:cxnSpLocks/>
          </p:cNvCxnSpPr>
          <p:nvPr userDrawn="1"/>
        </p:nvCxnSpPr>
        <p:spPr>
          <a:xfrm flipH="1">
            <a:off x="688976" y="3227388"/>
            <a:ext cx="516770" cy="0"/>
          </a:xfrm>
          <a:prstGeom prst="line">
            <a:avLst/>
          </a:prstGeom>
          <a:ln w="6350"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xmlns="" id="{0C015556-2011-454A-ACAF-D8C8BB766244}"/>
              </a:ext>
            </a:extLst>
          </p:cNvPr>
          <p:cNvSpPr/>
          <p:nvPr userDrawn="1"/>
        </p:nvSpPr>
        <p:spPr>
          <a:xfrm>
            <a:off x="987425" y="2983144"/>
            <a:ext cx="441326" cy="147600"/>
          </a:xfrm>
          <a:prstGeom prst="rect">
            <a:avLst/>
          </a:prstGeom>
          <a:noFill/>
          <a:ln w="63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xmlns="" id="{517E7E63-6B81-4A7D-BD80-29BC4004DDFA}"/>
              </a:ext>
            </a:extLst>
          </p:cNvPr>
          <p:cNvSpPr/>
          <p:nvPr userDrawn="1"/>
        </p:nvSpPr>
        <p:spPr>
          <a:xfrm>
            <a:off x="1530351" y="2983144"/>
            <a:ext cx="1082674" cy="14760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C5D679E6-AD25-4BB6-8493-CE15C742F59C}"/>
              </a:ext>
            </a:extLst>
          </p:cNvPr>
          <p:cNvCxnSpPr>
            <a:cxnSpLocks/>
            <a:stCxn id="82" idx="2"/>
          </p:cNvCxnSpPr>
          <p:nvPr userDrawn="1"/>
        </p:nvCxnSpPr>
        <p:spPr>
          <a:xfrm flipH="1">
            <a:off x="2066170" y="3130744"/>
            <a:ext cx="0" cy="10458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Текст 6">
            <a:extLst>
              <a:ext uri="{FF2B5EF4-FFF2-40B4-BE49-F238E27FC236}">
                <a16:creationId xmlns:a16="http://schemas.microsoft.com/office/drawing/2014/main" xmlns="" id="{EF16C825-D9E4-4093-B0B8-E724A4025A64}"/>
              </a:ext>
            </a:extLst>
          </p:cNvPr>
          <p:cNvSpPr txBox="1">
            <a:spLocks/>
          </p:cNvSpPr>
          <p:nvPr userDrawn="1"/>
        </p:nvSpPr>
        <p:spPr>
          <a:xfrm>
            <a:off x="130080" y="3470078"/>
            <a:ext cx="5346796" cy="5947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1. </a:t>
            </a:r>
            <a:r>
              <a:rPr lang="ru-RU" sz="800" dirty="0">
                <a:highlight>
                  <a:srgbClr val="FFFF00"/>
                </a:highlight>
              </a:rPr>
              <a:t>Изменение и перемещение Заголовков запрещено</a:t>
            </a:r>
            <a:r>
              <a:rPr lang="ru-RU" sz="8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2. </a:t>
            </a:r>
            <a:r>
              <a:rPr lang="ru-RU" sz="800" dirty="0">
                <a:highlight>
                  <a:srgbClr val="FFFF00"/>
                </a:highlight>
              </a:rPr>
              <a:t>Перемещение Полей для основного текста запрещено</a:t>
            </a:r>
            <a:r>
              <a:rPr lang="ru-RU" sz="8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3. </a:t>
            </a:r>
            <a:r>
              <a:rPr lang="ru-RU" sz="800" dirty="0">
                <a:highlight>
                  <a:srgbClr val="FFFF00"/>
                </a:highlight>
              </a:rPr>
              <a:t>Вводимый текст в Поля для основного текста должен соответствовать размеру поля.</a:t>
            </a:r>
            <a:br>
              <a:rPr lang="ru-RU" sz="800" dirty="0">
                <a:highlight>
                  <a:srgbClr val="FFFF00"/>
                </a:highlight>
              </a:rPr>
            </a:br>
            <a:r>
              <a:rPr lang="ru-RU" sz="800" dirty="0"/>
              <a:t>4. </a:t>
            </a:r>
            <a:r>
              <a:rPr lang="ru-RU" sz="800" dirty="0">
                <a:highlight>
                  <a:srgbClr val="FFFF00"/>
                </a:highlight>
              </a:rPr>
              <a:t>Шрифт, размер и цвет вводимого текста установлены по умолчанию (</a:t>
            </a:r>
            <a:r>
              <a:rPr lang="en-US" sz="800" dirty="0">
                <a:highlight>
                  <a:srgbClr val="FFFF00"/>
                </a:highlight>
              </a:rPr>
              <a:t>Arial Narrow, 14 </a:t>
            </a:r>
            <a:r>
              <a:rPr lang="en-US" sz="800" dirty="0" err="1">
                <a:highlight>
                  <a:srgbClr val="FFFF00"/>
                </a:highlight>
              </a:rPr>
              <a:t>pt</a:t>
            </a:r>
            <a:r>
              <a:rPr lang="en-US" sz="800" dirty="0">
                <a:highlight>
                  <a:srgbClr val="FFFF00"/>
                </a:highlight>
              </a:rPr>
              <a:t>, RGB: 64; 64; 64</a:t>
            </a:r>
            <a:r>
              <a:rPr lang="ru-RU" sz="800" dirty="0">
                <a:highlight>
                  <a:srgbClr val="FFFF00"/>
                </a:highlight>
              </a:rPr>
              <a:t>), изменение запрещено</a:t>
            </a:r>
            <a:r>
              <a:rPr lang="ru-RU" sz="8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, </a:t>
            </a:r>
          </a:p>
        </p:txBody>
      </p:sp>
      <p:sp>
        <p:nvSpPr>
          <p:cNvPr id="99" name="Текст 6">
            <a:extLst>
              <a:ext uri="{FF2B5EF4-FFF2-40B4-BE49-F238E27FC236}">
                <a16:creationId xmlns:a16="http://schemas.microsoft.com/office/drawing/2014/main" xmlns="" id="{CF98F82E-411E-47E2-94A0-72B81934669C}"/>
              </a:ext>
            </a:extLst>
          </p:cNvPr>
          <p:cNvSpPr txBox="1">
            <a:spLocks/>
          </p:cNvSpPr>
          <p:nvPr userDrawn="1"/>
        </p:nvSpPr>
        <p:spPr>
          <a:xfrm>
            <a:off x="130082" y="3970520"/>
            <a:ext cx="7230838" cy="2336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rgbClr val="0079C2"/>
                </a:solidFill>
              </a:rPr>
              <a:t>III. </a:t>
            </a:r>
            <a:r>
              <a:rPr lang="ru-RU" sz="800" b="1" dirty="0">
                <a:solidFill>
                  <a:srgbClr val="0079C2"/>
                </a:solidFill>
              </a:rPr>
              <a:t>Работа с таблицей</a:t>
            </a:r>
            <a:endParaRPr lang="ru-RU" sz="800" dirty="0">
              <a:solidFill>
                <a:srgbClr val="0079C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Слайд №5 содержит таблицу для заполнения.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Вы можете изменять количество столбцов и строк путем их вставки или удаления. </a:t>
            </a:r>
          </a:p>
        </p:txBody>
      </p:sp>
      <p:pic>
        <p:nvPicPr>
          <p:cNvPr id="100" name="Рисунок 99">
            <a:extLst>
              <a:ext uri="{FF2B5EF4-FFF2-40B4-BE49-F238E27FC236}">
                <a16:creationId xmlns:a16="http://schemas.microsoft.com/office/drawing/2014/main" xmlns="" id="{BF3596F7-DABE-45E4-8C6B-FABBDF01D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1024" t="37979" r="3518" b="23730"/>
          <a:stretch/>
        </p:blipFill>
        <p:spPr>
          <a:xfrm>
            <a:off x="7240587" y="3594217"/>
            <a:ext cx="1835150" cy="1114173"/>
          </a:xfrm>
          <a:prstGeom prst="rect">
            <a:avLst/>
          </a:prstGeom>
        </p:spPr>
      </p:pic>
      <p:sp>
        <p:nvSpPr>
          <p:cNvPr id="101" name="Текст 6">
            <a:extLst>
              <a:ext uri="{FF2B5EF4-FFF2-40B4-BE49-F238E27FC236}">
                <a16:creationId xmlns:a16="http://schemas.microsoft.com/office/drawing/2014/main" xmlns="" id="{F3896457-A376-4568-A24D-6937E9C1ED47}"/>
              </a:ext>
            </a:extLst>
          </p:cNvPr>
          <p:cNvSpPr txBox="1">
            <a:spLocks/>
          </p:cNvSpPr>
          <p:nvPr userDrawn="1"/>
        </p:nvSpPr>
        <p:spPr>
          <a:xfrm>
            <a:off x="130082" y="4364282"/>
            <a:ext cx="7230838" cy="2336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b="1" dirty="0">
                <a:solidFill>
                  <a:srgbClr val="0079C2"/>
                </a:solidFill>
              </a:rPr>
              <a:t>IV. </a:t>
            </a:r>
            <a:r>
              <a:rPr lang="ru-RU" sz="800" b="1" dirty="0">
                <a:solidFill>
                  <a:srgbClr val="0079C2"/>
                </a:solidFill>
              </a:rPr>
              <a:t>Работа с рисунками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800" dirty="0"/>
              <a:t>Для вставки изображений на слайдах №2 и №4 предусмотрено  специальное поле . </a:t>
            </a:r>
            <a:br>
              <a:rPr lang="ru-RU" sz="800" dirty="0"/>
            </a:br>
            <a:r>
              <a:rPr lang="ru-RU" sz="800" dirty="0"/>
              <a:t>В случае некорректного отображения рисунка после его вставки в специальное поле, программой </a:t>
            </a:r>
            <a:r>
              <a:rPr lang="en-US" sz="800" dirty="0"/>
              <a:t>MS Office PowerPoint </a:t>
            </a:r>
            <a:r>
              <a:rPr lang="ru-RU" sz="800" dirty="0"/>
              <a:t>предусмотрена возможность обрезки изображения.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xmlns="" id="{1053DBAE-3BD0-4403-861F-FC5CCA8236C7}"/>
              </a:ext>
            </a:extLst>
          </p:cNvPr>
          <p:cNvSpPr/>
          <p:nvPr userDrawn="1"/>
        </p:nvSpPr>
        <p:spPr>
          <a:xfrm>
            <a:off x="2618105" y="4473806"/>
            <a:ext cx="753745" cy="147600"/>
          </a:xfrm>
          <a:prstGeom prst="rect">
            <a:avLst/>
          </a:prstGeom>
          <a:noFill/>
          <a:ln w="63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0A65423B-ED18-48A4-8857-73A62AC948E3}"/>
              </a:ext>
            </a:extLst>
          </p:cNvPr>
          <p:cNvCxnSpPr>
            <a:cxnSpLocks/>
          </p:cNvCxnSpPr>
          <p:nvPr userDrawn="1"/>
        </p:nvCxnSpPr>
        <p:spPr>
          <a:xfrm flipH="1">
            <a:off x="3371852" y="4540011"/>
            <a:ext cx="385127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xmlns="" id="{7A80BB40-9770-4615-9C3D-2285BF1C72A1}"/>
              </a:ext>
            </a:extLst>
          </p:cNvPr>
          <p:cNvSpPr/>
          <p:nvPr userDrawn="1"/>
        </p:nvSpPr>
        <p:spPr>
          <a:xfrm>
            <a:off x="7223126" y="3585804"/>
            <a:ext cx="1861818" cy="1122586"/>
          </a:xfrm>
          <a:prstGeom prst="rect">
            <a:avLst/>
          </a:prstGeom>
          <a:noFill/>
          <a:ln w="63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363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ответствие критериям отнесения товаров, работ и услуг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>
          <a:xfrm>
            <a:off x="146356" y="1"/>
            <a:ext cx="8832545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914378" rtl="0" eaLnBrk="1" latinLnBrk="0" hangingPunct="1">
              <a:spcBef>
                <a:spcPct val="0"/>
              </a:spcBef>
              <a:buNone/>
              <a:def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rgbClr val="0070C0"/>
                </a:solidFill>
              </a:rPr>
              <a:t>Соответствие критериям отнесения товаров, работ и услуг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к инновационной продукции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905631" y="391299"/>
            <a:ext cx="3253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2" hasCustomPrompt="1"/>
          </p:nvPr>
        </p:nvSpPr>
        <p:spPr>
          <a:xfrm>
            <a:off x="180961" y="1059212"/>
            <a:ext cx="6428547" cy="349745"/>
          </a:xfrm>
        </p:spPr>
        <p:txBody>
          <a:bodyPr/>
          <a:lstStyle>
            <a:lvl1pPr>
              <a:spcBef>
                <a:spcPts val="0"/>
              </a:spcBef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Информация заполняется Администратором Системы «Одного окна»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D0E7F6E-AEFF-4EAB-92D0-E66F04AB7E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778003" y="949050"/>
            <a:ext cx="2224791" cy="3146490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Скан-копия Заключения о научно-технической экспертизе (формат А4)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xmlns="" id="{81AE6B68-6570-4DEF-994E-6A932C564C0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0961" y="1688337"/>
            <a:ext cx="6428547" cy="349745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Информация заполняется Администратором Системы «Одного окна»</a:t>
            </a:r>
          </a:p>
          <a:p>
            <a:pPr lvl="0"/>
            <a:endParaRPr lang="ru-RU" dirty="0"/>
          </a:p>
        </p:txBody>
      </p:sp>
      <p:sp>
        <p:nvSpPr>
          <p:cNvPr id="21" name="Текст 18">
            <a:extLst>
              <a:ext uri="{FF2B5EF4-FFF2-40B4-BE49-F238E27FC236}">
                <a16:creationId xmlns:a16="http://schemas.microsoft.com/office/drawing/2014/main" xmlns="" id="{6997BEF1-FB10-4276-8F6B-2C2B01CDF71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80961" y="2327048"/>
            <a:ext cx="6428547" cy="349745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Информация заполняется Администратором Системы «Одного окна»</a:t>
            </a:r>
          </a:p>
          <a:p>
            <a:pPr lvl="0"/>
            <a:endParaRPr lang="ru-RU" dirty="0"/>
          </a:p>
        </p:txBody>
      </p:sp>
      <p:sp>
        <p:nvSpPr>
          <p:cNvPr id="22" name="Текст 18">
            <a:extLst>
              <a:ext uri="{FF2B5EF4-FFF2-40B4-BE49-F238E27FC236}">
                <a16:creationId xmlns:a16="http://schemas.microsoft.com/office/drawing/2014/main" xmlns="" id="{1E7EF74B-12B1-4FC2-8742-F804ACD99A1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80961" y="2957117"/>
            <a:ext cx="6428547" cy="349745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Информация заполняется Администратором Системы «Одного окна»</a:t>
            </a:r>
          </a:p>
        </p:txBody>
      </p:sp>
      <p:sp>
        <p:nvSpPr>
          <p:cNvPr id="23" name="Текст 18">
            <a:extLst>
              <a:ext uri="{FF2B5EF4-FFF2-40B4-BE49-F238E27FC236}">
                <a16:creationId xmlns:a16="http://schemas.microsoft.com/office/drawing/2014/main" xmlns="" id="{74EDCD63-D9A0-43D5-960F-8FC22DB1294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0961" y="3584043"/>
            <a:ext cx="6428547" cy="349745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Информация заполняется Администратором Системы «Одного окна»</a:t>
            </a:r>
          </a:p>
          <a:p>
            <a:pPr lvl="0"/>
            <a:endParaRPr lang="ru-RU" dirty="0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68F4549D-1AD3-4C39-B7F6-B29E77D3B3B5}"/>
              </a:ext>
            </a:extLst>
          </p:cNvPr>
          <p:cNvGrpSpPr/>
          <p:nvPr userDrawn="1"/>
        </p:nvGrpSpPr>
        <p:grpSpPr>
          <a:xfrm>
            <a:off x="95837" y="4475914"/>
            <a:ext cx="9032378" cy="350428"/>
            <a:chOff x="95837" y="4475914"/>
            <a:chExt cx="9032378" cy="35042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B7475CA8-E920-4F21-953A-3FDA6540157D}"/>
                </a:ext>
              </a:extLst>
            </p:cNvPr>
            <p:cNvSpPr txBox="1"/>
            <p:nvPr/>
          </p:nvSpPr>
          <p:spPr>
            <a:xfrm>
              <a:off x="95837" y="4475914"/>
              <a:ext cx="325396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Narrow" panose="020B0606020202030204" pitchFamily="34" charset="0"/>
                </a:rPr>
                <a:t>1</a:t>
              </a: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xmlns="" id="{A43884F0-2C32-49D3-BA18-27F747A24A99}"/>
                </a:ext>
              </a:extLst>
            </p:cNvPr>
            <p:cNvSpPr/>
            <p:nvPr userDrawn="1"/>
          </p:nvSpPr>
          <p:spPr>
            <a:xfrm>
              <a:off x="146356" y="4487788"/>
              <a:ext cx="898185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ru-RU" sz="8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В соответствии с приказом Минэнерго РФ от 25.12.2015 № 1026 к инновационной продукции и (или) высокотехнологичной продукции для целей </a:t>
              </a:r>
              <a:br>
                <a:rPr lang="ru-RU" sz="8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</a:br>
              <a:r>
                <a:rPr lang="ru-RU" sz="8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anose="020B0606020202030204" pitchFamily="34" charset="0"/>
                </a:rPr>
                <a:t>формирования плана закупки такой продукции следует относить товары, работы и услуги, соответствующие не менее, чем четырем из вышеперечисленных критериев.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194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Описание инновационной продукции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3" hasCustomPrompt="1"/>
          </p:nvPr>
        </p:nvSpPr>
        <p:spPr>
          <a:xfrm>
            <a:off x="5378900" y="2103120"/>
            <a:ext cx="3600000" cy="2151905"/>
          </a:xfrm>
        </p:spPr>
        <p:txBody>
          <a:bodyPr/>
          <a:lstStyle>
            <a:lvl1pPr algn="ctr"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400" dirty="0"/>
              <a:t>Поле для фотографии или схематичного изображения инновационного предложения</a:t>
            </a:r>
          </a:p>
          <a:p>
            <a:r>
              <a:rPr lang="ru-RU" sz="1400" dirty="0"/>
              <a:t>(в случае если загружаемое фото другого размера </a:t>
            </a:r>
            <a:br>
              <a:rPr lang="ru-RU" sz="1400" dirty="0"/>
            </a:br>
            <a:r>
              <a:rPr lang="ru-RU" sz="1400" dirty="0"/>
              <a:t>и отображаемое изображение вас не устраивает - перейдите во вкладку «Формат» </a:t>
            </a:r>
            <a:r>
              <a:rPr lang="en-US" sz="1400" dirty="0"/>
              <a:t>- </a:t>
            </a:r>
            <a:r>
              <a:rPr lang="ru-RU" sz="1400" dirty="0"/>
              <a:t>«Обрезка»)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94075" y="1115660"/>
            <a:ext cx="8784824" cy="294578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наименование инновационной продукции в соответствии с Титульным слайдом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64867" y="326839"/>
            <a:ext cx="6545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Описание инновационной продукции (1</a:t>
            </a:r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/2)</a:t>
            </a:r>
            <a:endParaRPr lang="ru-RU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194074" y="1725975"/>
            <a:ext cx="8784825" cy="282475"/>
          </a:xfrm>
        </p:spPr>
        <p:txBody>
          <a:bodyPr/>
          <a:lstStyle>
            <a:lvl1pPr>
              <a:spcBef>
                <a:spcPts val="0"/>
              </a:spcBef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краткое описание назначения инновационной продукции</a:t>
            </a:r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194075" y="2339383"/>
            <a:ext cx="5098596" cy="468441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полное наименование компании-разработчика</a:t>
            </a: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194075" y="3142238"/>
            <a:ext cx="5098596" cy="690622"/>
          </a:xfrm>
        </p:spPr>
        <p:txBody>
          <a:bodyPr/>
          <a:lstStyle>
            <a:lvl1pPr>
              <a:spcBef>
                <a:spcPts val="0"/>
              </a:spcBef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краткое описание опыта применения, включая объект, ДО и достигнутые результаты (самые масштабные проекты). Если опыт внедрения в Группе Газпром отсутствует, указать наиболее релевантный</a:t>
            </a:r>
          </a:p>
        </p:txBody>
      </p:sp>
      <p:sp>
        <p:nvSpPr>
          <p:cNvPr id="21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194075" y="4197266"/>
            <a:ext cx="5098596" cy="470687"/>
          </a:xfrm>
        </p:spPr>
        <p:txBody>
          <a:bodyPr/>
          <a:lstStyle>
            <a:lvl1pPr>
              <a:spcBef>
                <a:spcPts val="0"/>
              </a:spcBef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Укажите степень готовности инновационной продукции</a:t>
            </a:r>
          </a:p>
        </p:txBody>
      </p:sp>
      <p:sp>
        <p:nvSpPr>
          <p:cNvPr id="22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378900" y="4341238"/>
            <a:ext cx="3599999" cy="315404"/>
          </a:xfrm>
        </p:spPr>
        <p:txBody>
          <a:bodyPr/>
          <a:lstStyle>
            <a:lvl1pPr marL="0" marR="0" indent="-342892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Краткое 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2152063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Описание инновационной продукции (2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8">
            <a:extLst>
              <a:ext uri="{FF2B5EF4-FFF2-40B4-BE49-F238E27FC236}">
                <a16:creationId xmlns:a16="http://schemas.microsoft.com/office/drawing/2014/main" xmlns="" id="{2CD09C1E-81F1-4E1D-83EA-C415BE0D1BD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111" y="1138722"/>
            <a:ext cx="8797938" cy="874800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краткое описание оборудования (технологии, процесса), материалов или нематериальных активов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xmlns="" id="{D82A9527-FB37-4524-9D4B-27B261B5D7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110" y="2466468"/>
            <a:ext cx="8797939" cy="874970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Введите краткое описание основных конструктивно-технологических, технических и прочих параметров оборудования (технологии, процесса), материалов или нематериальных активов</a:t>
            </a:r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  <p:sp>
        <p:nvSpPr>
          <p:cNvPr id="28" name="Текст 18">
            <a:extLst>
              <a:ext uri="{FF2B5EF4-FFF2-40B4-BE49-F238E27FC236}">
                <a16:creationId xmlns:a16="http://schemas.microsoft.com/office/drawing/2014/main" xmlns="" id="{C48984BC-7D8C-447D-9A78-88D3A25A1D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0110" y="3794383"/>
            <a:ext cx="8797939" cy="874800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Укажите краткую информацию о сроке службы, экологических параметрах, параметрах энергоэффективности и энергосбережения, гарантийные обязательства, необходимость обновления и поддержки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2137DB9-0568-4DBD-BE9A-FFDB198701B1}"/>
              </a:ext>
            </a:extLst>
          </p:cNvPr>
          <p:cNvSpPr txBox="1"/>
          <p:nvPr userDrawn="1"/>
        </p:nvSpPr>
        <p:spPr>
          <a:xfrm>
            <a:off x="64867" y="326839"/>
            <a:ext cx="6545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Описание инновационной продукции (</a:t>
            </a:r>
            <a:r>
              <a:rPr lang="en-US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2/2)</a:t>
            </a:r>
            <a:endParaRPr lang="ru-RU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180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Актуальность инновационной продукции и решаемые пробле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4" hasCustomPrompt="1"/>
          </p:nvPr>
        </p:nvSpPr>
        <p:spPr>
          <a:xfrm>
            <a:off x="5386651" y="955539"/>
            <a:ext cx="3592250" cy="3179139"/>
          </a:xfrm>
        </p:spPr>
        <p:txBody>
          <a:bodyPr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z="1400" dirty="0"/>
              <a:t>Поле для фотографии или графика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194076" y="953798"/>
            <a:ext cx="4984212" cy="3664698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актуальную проблему, которую инновационное предложение позволяет решить</a:t>
            </a:r>
          </a:p>
          <a:p>
            <a:pPr lvl="0"/>
            <a:endParaRPr lang="ru-RU" dirty="0"/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86651" y="4244345"/>
            <a:ext cx="3592249" cy="364214"/>
          </a:xfrm>
        </p:spPr>
        <p:txBody>
          <a:bodyPr/>
          <a:lstStyle>
            <a:lvl1pPr marL="0" marR="0" indent="-342892" algn="ctr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Краткое название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35518BF-2C08-4AD9-B887-28B3ABE865F1}"/>
              </a:ext>
            </a:extLst>
          </p:cNvPr>
          <p:cNvSpPr txBox="1"/>
          <p:nvPr userDrawn="1"/>
        </p:nvSpPr>
        <p:spPr>
          <a:xfrm>
            <a:off x="64866" y="326839"/>
            <a:ext cx="8462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Актуальность инновационной продукции и решаемые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2846953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Прямые аналоги и альтернативные реш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9696" y="326839"/>
            <a:ext cx="7067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Прямые аналоги и альтернативные решения</a:t>
            </a:r>
          </a:p>
        </p:txBody>
      </p:sp>
      <p:sp>
        <p:nvSpPr>
          <p:cNvPr id="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194075" y="4192303"/>
            <a:ext cx="8784825" cy="464949"/>
          </a:xfrm>
        </p:spPr>
        <p:txBody>
          <a:bodyPr/>
          <a:lstStyle>
            <a:lvl1pPr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Укажите результат сравнительного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1328542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редполагаемый эффект и затраты на внедр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194075" y="1152211"/>
            <a:ext cx="8784822" cy="261120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за счет чего достигается технико-экономический эффект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9696" y="326839"/>
            <a:ext cx="7704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Предполагаемый эффект и затраты на внедрение</a:t>
            </a:r>
          </a:p>
        </p:txBody>
      </p:sp>
      <p:sp>
        <p:nvSpPr>
          <p:cNvPr id="20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194072" y="2196213"/>
            <a:ext cx="8784825" cy="404468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значение удельных затрат (тыс. руб.) на пилотное внедрение (с описанием)</a:t>
            </a:r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38" hasCustomPrompt="1"/>
          </p:nvPr>
        </p:nvSpPr>
        <p:spPr>
          <a:xfrm>
            <a:off x="194072" y="3087727"/>
            <a:ext cx="8784825" cy="404468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значение удельных затрат (тыс. руб.) на тиражирование (с описанием)</a:t>
            </a:r>
          </a:p>
        </p:txBody>
      </p:sp>
    </p:spTree>
    <p:extLst>
      <p:ext uri="{BB962C8B-B14F-4D97-AF65-F5344CB8AC3E}">
        <p14:creationId xmlns:p14="http://schemas.microsoft.com/office/powerpoint/2010/main" val="1250479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Возможность применения инновационной продук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194076" y="2557308"/>
            <a:ext cx="8784824" cy="802117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наименование патента(-</a:t>
            </a:r>
            <a:r>
              <a:rPr lang="ru-RU" dirty="0" err="1"/>
              <a:t>ов</a:t>
            </a:r>
            <a:r>
              <a:rPr lang="ru-RU" dirty="0"/>
              <a:t>)</a:t>
            </a:r>
          </a:p>
          <a:p>
            <a:pPr lvl="0"/>
            <a:endParaRPr lang="ru-RU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9697" y="326839"/>
            <a:ext cx="799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Возможность применения инновационной продукции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194076" y="1145629"/>
            <a:ext cx="8784824" cy="893378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Укажите, какие разрешения получены на данный момент, если таковые имеются. Либо указать, что «Техническое задание</a:t>
            </a:r>
            <a:r>
              <a:rPr lang="en-US" dirty="0"/>
              <a:t>, </a:t>
            </a:r>
            <a:r>
              <a:rPr lang="ru-RU" dirty="0"/>
              <a:t>технические требования, технические условия</a:t>
            </a:r>
            <a:r>
              <a:rPr lang="en-US" dirty="0"/>
              <a:t>, </a:t>
            </a:r>
            <a:r>
              <a:rPr lang="ru-RU" dirty="0"/>
              <a:t>согласованные в ПАО «Газпром» отсутствуют. Разработка и согласование технического задания</a:t>
            </a:r>
            <a:r>
              <a:rPr lang="en-US" dirty="0"/>
              <a:t>, </a:t>
            </a:r>
            <a:r>
              <a:rPr lang="ru-RU" dirty="0"/>
              <a:t>технических требований, технических условий</a:t>
            </a:r>
            <a:r>
              <a:rPr lang="en-US" dirty="0"/>
              <a:t> </a:t>
            </a:r>
            <a:r>
              <a:rPr lang="ru-RU" dirty="0"/>
              <a:t>будут предусмотрены в Плане мероприятий по внедрению инновационной продукции в ПАО «Газпром»</a:t>
            </a:r>
            <a:endParaRPr lang="en-US" dirty="0"/>
          </a:p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dirty="0"/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194076" y="3886891"/>
            <a:ext cx="8784824" cy="244896"/>
          </a:xfrm>
        </p:spPr>
        <p:txBody>
          <a:bodyPr/>
          <a:lstStyle>
            <a:lvl1pPr marL="0" marR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-342892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/>
              <a:t>Укажите существующие риски, в т.ч. санкционные (производится ли продукция в России?)</a:t>
            </a:r>
          </a:p>
        </p:txBody>
      </p:sp>
    </p:spTree>
    <p:extLst>
      <p:ext uri="{BB962C8B-B14F-4D97-AF65-F5344CB8AC3E}">
        <p14:creationId xmlns:p14="http://schemas.microsoft.com/office/powerpoint/2010/main" val="2754818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Предложения в проект реш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39757" y="326839"/>
            <a:ext cx="555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Предложения в проект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23670238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94522" y="2279362"/>
            <a:ext cx="7746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baseline="0" dirty="0">
                <a:solidFill>
                  <a:srgbClr val="0070C0"/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F9C5B63-6409-4153-961F-DED650126405}"/>
              </a:ext>
            </a:extLst>
          </p:cNvPr>
          <p:cNvSpPr/>
          <p:nvPr userDrawn="1"/>
        </p:nvSpPr>
        <p:spPr>
          <a:xfrm>
            <a:off x="79513" y="715617"/>
            <a:ext cx="8965096" cy="20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9648611-40F0-4DD5-B181-6C5D8F45616F}"/>
              </a:ext>
            </a:extLst>
          </p:cNvPr>
          <p:cNvSpPr/>
          <p:nvPr userDrawn="1"/>
        </p:nvSpPr>
        <p:spPr>
          <a:xfrm>
            <a:off x="89452" y="4765729"/>
            <a:ext cx="8955157" cy="3380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62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800" y="910909"/>
            <a:ext cx="7277100" cy="371316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l" defTabSz="914378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892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b="1" kern="1200" dirty="0" smtClean="0">
          <a:solidFill>
            <a:srgbClr val="0070C0"/>
          </a:solidFill>
          <a:latin typeface="Arial Narrow" pitchFamily="34" charset="0"/>
          <a:ea typeface="+mn-ea"/>
          <a:cs typeface="+mn-cs"/>
        </a:defRPr>
      </a:lvl1pPr>
      <a:lvl2pPr marL="0" indent="-285743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815" y="1"/>
            <a:ext cx="8828086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4" y="910909"/>
            <a:ext cx="8828087" cy="3713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endParaRPr lang="ru-RU" dirty="0"/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2400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9" y="4859757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2400"/>
          </a:p>
        </p:txBody>
      </p:sp>
      <p:pic>
        <p:nvPicPr>
          <p:cNvPr id="19" name="Рисунок 18" descr="«Одно окно» ПАО «Газпром»">
            <a:extLst>
              <a:ext uri="{FF2B5EF4-FFF2-40B4-BE49-F238E27FC236}">
                <a16:creationId xmlns:a16="http://schemas.microsoft.com/office/drawing/2014/main" xmlns="" id="{19AB1AC2-067B-4922-BB4B-B2EB008D9A20}"/>
              </a:ext>
            </a:extLst>
          </p:cNvPr>
          <p:cNvPicPr/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3"/>
          <a:stretch/>
        </p:blipFill>
        <p:spPr bwMode="auto">
          <a:xfrm>
            <a:off x="7897812" y="4715061"/>
            <a:ext cx="1079499" cy="3601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8FBC8BDB-F7D5-436F-98B5-E1DF55F59E4A}"/>
              </a:ext>
            </a:extLst>
          </p:cNvPr>
          <p:cNvCxnSpPr>
            <a:cxnSpLocks/>
          </p:cNvCxnSpPr>
          <p:nvPr userDrawn="1"/>
        </p:nvCxnSpPr>
        <p:spPr>
          <a:xfrm>
            <a:off x="150814" y="821565"/>
            <a:ext cx="882808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09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45" r:id="rId2"/>
    <p:sldLayoutId id="2147483830" r:id="rId3"/>
    <p:sldLayoutId id="2147483831" r:id="rId4"/>
    <p:sldLayoutId id="2147483833" r:id="rId5"/>
    <p:sldLayoutId id="2147483834" r:id="rId6"/>
    <p:sldLayoutId id="2147483835" r:id="rId7"/>
    <p:sldLayoutId id="2147483836" r:id="rId8"/>
    <p:sldLayoutId id="2147483840" r:id="rId9"/>
    <p:sldLayoutId id="2147483843" r:id="rId10"/>
    <p:sldLayoutId id="2147483844" r:id="rId11"/>
  </p:sldLayoutIdLst>
  <p:txStyles>
    <p:titleStyle>
      <a:lvl1pPr algn="l" defTabSz="914378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rgbClr val="0070C0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892" algn="l" defTabSz="914378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43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594" algn="l" defTabSz="914378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020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0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919E0D14-9A8B-4CB4-B4D6-7035372123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89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>
            <a:extLst>
              <a:ext uri="{FF2B5EF4-FFF2-40B4-BE49-F238E27FC236}">
                <a16:creationId xmlns:a16="http://schemas.microsoft.com/office/drawing/2014/main" xmlns="" id="{64A98147-1C9C-4E07-9A9D-A50C334882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BD0B199-160D-4931-BD62-5CDC4BAE71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7B19B83-9870-4E62-9853-6A5356D3FE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F8A6C1F-869B-475E-93AC-B2D3E13208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A0E7B6B8-EBF5-43F5-877F-21827B46B1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897F4912-8546-496E-8076-7BE06F313E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2A1D03A1-A8F7-452D-A53E-A8C7835DE6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2C1B9A0B-CB1F-4DCE-BD20-3F47E14FDD76}"/>
              </a:ext>
            </a:extLst>
          </p:cNvPr>
          <p:cNvSpPr txBox="1">
            <a:spLocks/>
          </p:cNvSpPr>
          <p:nvPr/>
        </p:nvSpPr>
        <p:spPr>
          <a:xfrm>
            <a:off x="186455" y="877785"/>
            <a:ext cx="221824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Наименование: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2C742A02-7C87-4C5E-95EA-304C28E78885}"/>
              </a:ext>
            </a:extLst>
          </p:cNvPr>
          <p:cNvSpPr txBox="1">
            <a:spLocks/>
          </p:cNvSpPr>
          <p:nvPr/>
        </p:nvSpPr>
        <p:spPr>
          <a:xfrm>
            <a:off x="186455" y="1479028"/>
            <a:ext cx="221824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Назначение: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278E3830-94F4-494F-AB12-5E56EEDD71E6}"/>
              </a:ext>
            </a:extLst>
          </p:cNvPr>
          <p:cNvSpPr txBox="1">
            <a:spLocks/>
          </p:cNvSpPr>
          <p:nvPr/>
        </p:nvSpPr>
        <p:spPr>
          <a:xfrm>
            <a:off x="186455" y="2112484"/>
            <a:ext cx="221824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Разработчик технологии: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69FB4431-3C36-4207-9B66-364083E03223}"/>
              </a:ext>
            </a:extLst>
          </p:cNvPr>
          <p:cNvSpPr txBox="1">
            <a:spLocks/>
          </p:cNvSpPr>
          <p:nvPr/>
        </p:nvSpPr>
        <p:spPr>
          <a:xfrm>
            <a:off x="186455" y="2909246"/>
            <a:ext cx="2882005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Опыт применения (в Группе Газпром):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xmlns="" id="{B95B6D09-C912-43BD-883C-166E662E9EAB}"/>
              </a:ext>
            </a:extLst>
          </p:cNvPr>
          <p:cNvSpPr txBox="1">
            <a:spLocks/>
          </p:cNvSpPr>
          <p:nvPr/>
        </p:nvSpPr>
        <p:spPr>
          <a:xfrm>
            <a:off x="186455" y="3960930"/>
            <a:ext cx="2882005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Готовность к применению:</a:t>
            </a:r>
          </a:p>
        </p:txBody>
      </p:sp>
    </p:spTree>
    <p:extLst>
      <p:ext uri="{BB962C8B-B14F-4D97-AF65-F5344CB8AC3E}">
        <p14:creationId xmlns:p14="http://schemas.microsoft.com/office/powerpoint/2010/main" val="123441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618C0337-7D12-468B-9A68-B98BD2F126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E8EAF8-7791-4B39-8236-B98DDF9F9C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07DED3C-8EF6-4CF0-AD25-2C8B13375B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068475F7-8824-4166-9B8F-D78DF72B1D19}"/>
              </a:ext>
            </a:extLst>
          </p:cNvPr>
          <p:cNvSpPr txBox="1">
            <a:spLocks/>
          </p:cNvSpPr>
          <p:nvPr/>
        </p:nvSpPr>
        <p:spPr>
          <a:xfrm>
            <a:off x="175821" y="920317"/>
            <a:ext cx="3758225" cy="216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Краткое описание инновационной продукции: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5349295D-92BB-4A7D-A375-3914860C84EC}"/>
              </a:ext>
            </a:extLst>
          </p:cNvPr>
          <p:cNvSpPr txBox="1">
            <a:spLocks/>
          </p:cNvSpPr>
          <p:nvPr/>
        </p:nvSpPr>
        <p:spPr>
          <a:xfrm>
            <a:off x="175821" y="2223314"/>
            <a:ext cx="8812227" cy="2169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Краткое описание основных конструктивно-технологических, технических и прочих параметров инновационной продукции: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D8CA102A-99B7-42C7-8005-4D23F18A5E29}"/>
              </a:ext>
            </a:extLst>
          </p:cNvPr>
          <p:cNvSpPr txBox="1">
            <a:spLocks/>
          </p:cNvSpPr>
          <p:nvPr/>
        </p:nvSpPr>
        <p:spPr>
          <a:xfrm>
            <a:off x="175822" y="3558512"/>
            <a:ext cx="221824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Дополнительная информация:</a:t>
            </a:r>
          </a:p>
        </p:txBody>
      </p:sp>
    </p:spTree>
    <p:extLst>
      <p:ext uri="{BB962C8B-B14F-4D97-AF65-F5344CB8AC3E}">
        <p14:creationId xmlns:p14="http://schemas.microsoft.com/office/powerpoint/2010/main" val="401474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CB3BC5A0-E18F-4D4D-8C53-000AE4F89F4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B9C9C1D-AC34-4CCB-90F8-04E0C0328D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2AD6CE5-16B5-47CC-90AD-A3D5480DC2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71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D37C33EF-40A8-401E-8C56-C40DAEF0ED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69B16A6B-031A-460C-A283-88CFB23ABE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022339"/>
              </p:ext>
            </p:extLst>
          </p:nvPr>
        </p:nvGraphicFramePr>
        <p:xfrm>
          <a:off x="173832" y="1323426"/>
          <a:ext cx="8805071" cy="2661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73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73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37351">
                  <a:extLst>
                    <a:ext uri="{9D8B030D-6E8A-4147-A177-3AD203B41FA5}">
                      <a16:colId xmlns:a16="http://schemas.microsoft.com/office/drawing/2014/main" xmlns="" val="124778843"/>
                    </a:ext>
                  </a:extLst>
                </a:gridCol>
                <a:gridCol w="1637351">
                  <a:extLst>
                    <a:ext uri="{9D8B030D-6E8A-4147-A177-3AD203B41FA5}">
                      <a16:colId xmlns:a16="http://schemas.microsoft.com/office/drawing/2014/main" xmlns="" val="3916891213"/>
                    </a:ext>
                  </a:extLst>
                </a:gridCol>
              </a:tblGrid>
              <a:tr h="7206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Технико-экономические показатели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Введите название инновационного предложения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Введите название аналога №1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Введите название аналога №2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Введите название аналога №…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4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A21A467F-0BEA-4BAE-8FA2-8E3B00D472CD}"/>
              </a:ext>
            </a:extLst>
          </p:cNvPr>
          <p:cNvSpPr txBox="1">
            <a:spLocks/>
          </p:cNvSpPr>
          <p:nvPr/>
        </p:nvSpPr>
        <p:spPr>
          <a:xfrm>
            <a:off x="194072" y="871385"/>
            <a:ext cx="8784828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Сравнение основных технико-экономических показателей инновационного предложения, прямых аналогов </a:t>
            </a:r>
            <a:br>
              <a:rPr lang="ru-RU" dirty="0">
                <a:solidFill>
                  <a:srgbClr val="0079C2"/>
                </a:solidFill>
              </a:rPr>
            </a:br>
            <a:r>
              <a:rPr lang="ru-RU" dirty="0">
                <a:solidFill>
                  <a:srgbClr val="0079C2"/>
                </a:solidFill>
              </a:rPr>
              <a:t>и альтернативных решений:</a:t>
            </a:r>
          </a:p>
        </p:txBody>
      </p:sp>
    </p:spTree>
    <p:extLst>
      <p:ext uri="{BB962C8B-B14F-4D97-AF65-F5344CB8AC3E}">
        <p14:creationId xmlns:p14="http://schemas.microsoft.com/office/powerpoint/2010/main" val="4149511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1188E1FD-6F3F-432F-9209-15A3471233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3F84E71-79C7-430B-8FC2-B20F35DF7E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DD42543-A03C-402B-911D-A472EAC3E2F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E0755D00-5942-4171-B317-647B67F8F6A4}"/>
              </a:ext>
            </a:extLst>
          </p:cNvPr>
          <p:cNvSpPr txBox="1">
            <a:spLocks/>
          </p:cNvSpPr>
          <p:nvPr/>
        </p:nvSpPr>
        <p:spPr>
          <a:xfrm>
            <a:off x="194072" y="904694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Эффектообразующие показатели: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71C7CBCA-063C-4430-8ECB-809B41B7401E}"/>
              </a:ext>
            </a:extLst>
          </p:cNvPr>
          <p:cNvSpPr txBox="1">
            <a:spLocks/>
          </p:cNvSpPr>
          <p:nvPr/>
        </p:nvSpPr>
        <p:spPr>
          <a:xfrm>
            <a:off x="194072" y="1708461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Основные затраты: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4E02E798-ACF1-4982-A47E-C0FBF9B16F97}"/>
              </a:ext>
            </a:extLst>
          </p:cNvPr>
          <p:cNvSpPr txBox="1">
            <a:spLocks/>
          </p:cNvSpPr>
          <p:nvPr/>
        </p:nvSpPr>
        <p:spPr>
          <a:xfrm>
            <a:off x="194072" y="2853839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 Удельные затраты на тиражирование: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4F7FAC7A-A9A3-4080-88DF-F5A18D0724E8}"/>
              </a:ext>
            </a:extLst>
          </p:cNvPr>
          <p:cNvSpPr txBox="1">
            <a:spLocks/>
          </p:cNvSpPr>
          <p:nvPr/>
        </p:nvSpPr>
        <p:spPr>
          <a:xfrm>
            <a:off x="194072" y="1962956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 Удельные затраты на пилотное внедрение:</a:t>
            </a:r>
          </a:p>
        </p:txBody>
      </p:sp>
    </p:spTree>
    <p:extLst>
      <p:ext uri="{BB962C8B-B14F-4D97-AF65-F5344CB8AC3E}">
        <p14:creationId xmlns:p14="http://schemas.microsoft.com/office/powerpoint/2010/main" val="135085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D66778CF-8CB2-4A23-8395-D8D8289AF9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AEE93E1-F0BF-436E-96D5-85448C500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60BACAE-4FD1-4FED-94BE-6F5722FC5AA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55973A1A-7338-4E56-9045-CF9F67435F11}"/>
              </a:ext>
            </a:extLst>
          </p:cNvPr>
          <p:cNvSpPr txBox="1">
            <a:spLocks/>
          </p:cNvSpPr>
          <p:nvPr/>
        </p:nvSpPr>
        <p:spPr>
          <a:xfrm>
            <a:off x="186455" y="909915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Наличие разрешений на допуск к применению в ПАО «Газпром»: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4F2E3B05-06EE-4FFC-8F41-AAD55837E949}"/>
              </a:ext>
            </a:extLst>
          </p:cNvPr>
          <p:cNvSpPr txBox="1">
            <a:spLocks/>
          </p:cNvSpPr>
          <p:nvPr/>
        </p:nvSpPr>
        <p:spPr>
          <a:xfrm>
            <a:off x="183023" y="2306411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Урегулирование правовых вопросов: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E7232FB7-97FC-49D8-A28E-F1B8F1E343F2}"/>
              </a:ext>
            </a:extLst>
          </p:cNvPr>
          <p:cNvSpPr txBox="1">
            <a:spLocks/>
          </p:cNvSpPr>
          <p:nvPr/>
        </p:nvSpPr>
        <p:spPr>
          <a:xfrm>
            <a:off x="183023" y="3655487"/>
            <a:ext cx="5036334" cy="2310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Риски и ограничения внедрения:</a:t>
            </a:r>
          </a:p>
        </p:txBody>
      </p:sp>
    </p:spTree>
    <p:extLst>
      <p:ext uri="{BB962C8B-B14F-4D97-AF65-F5344CB8AC3E}">
        <p14:creationId xmlns:p14="http://schemas.microsoft.com/office/powerpoint/2010/main" val="337673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4C3701F1-1862-4C96-9E76-3F3C60CCA7CD}"/>
              </a:ext>
            </a:extLst>
          </p:cNvPr>
          <p:cNvSpPr txBox="1">
            <a:spLocks/>
          </p:cNvSpPr>
          <p:nvPr/>
        </p:nvSpPr>
        <p:spPr>
          <a:xfrm>
            <a:off x="148856" y="909915"/>
            <a:ext cx="8830043" cy="7217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-342892" algn="l" defTabSz="914378" rtl="0" eaLnBrk="1" latinLnBrk="0" hangingPunct="1">
              <a:spcBef>
                <a:spcPts val="0"/>
              </a:spcBef>
              <a:buFont typeface="Arial" pitchFamily="34" charset="0"/>
              <a:buNone/>
              <a:defRPr lang="ru-RU"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 marL="0" indent="-285743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2pPr>
            <a:lvl3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3pPr>
            <a:lvl4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4pPr>
            <a:lvl5pPr marL="0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 dirty="0" smtClean="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0079C2"/>
                </a:solidFill>
              </a:rPr>
              <a:t>1. Включить инновационную продукцию «</a:t>
            </a:r>
            <a:r>
              <a:rPr lang="ru-RU" b="1" u="sng" dirty="0">
                <a:solidFill>
                  <a:srgbClr val="0079C2"/>
                </a:solidFill>
              </a:rPr>
              <a:t>Введите название инновационной продукции</a:t>
            </a:r>
            <a:r>
              <a:rPr lang="ru-RU" dirty="0">
                <a:solidFill>
                  <a:srgbClr val="0079C2"/>
                </a:solidFill>
              </a:rPr>
              <a:t>» в Реестр </a:t>
            </a:r>
            <a:r>
              <a:rPr lang="ru-RU" dirty="0" smtClean="0">
                <a:solidFill>
                  <a:srgbClr val="0079C2"/>
                </a:solidFill>
              </a:rPr>
              <a:t>продукции </a:t>
            </a:r>
            <a:r>
              <a:rPr lang="ru-RU" dirty="0">
                <a:solidFill>
                  <a:srgbClr val="0079C2"/>
                </a:solidFill>
              </a:rPr>
              <a:t>для внедрения в ПАО «Газпром»        </a:t>
            </a:r>
          </a:p>
        </p:txBody>
      </p:sp>
    </p:spTree>
    <p:extLst>
      <p:ext uri="{BB962C8B-B14F-4D97-AF65-F5344CB8AC3E}">
        <p14:creationId xmlns:p14="http://schemas.microsoft.com/office/powerpoint/2010/main" val="188176830"/>
      </p:ext>
    </p:extLst>
  </p:cSld>
  <p:clrMapOvr>
    <a:masterClrMapping/>
  </p:clrMapOvr>
</p:sld>
</file>

<file path=ppt/theme/theme1.xml><?xml version="1.0" encoding="utf-8"?>
<a:theme xmlns:a="http://schemas.openxmlformats.org/drawingml/2006/main" name="9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2886</TotalTime>
  <Words>137</Words>
  <Application>Microsoft Office PowerPoint</Application>
  <PresentationFormat>Экран (16:9)</PresentationFormat>
  <Paragraphs>29</Paragraphs>
  <Slides>10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9_Специальное оформление</vt:lpstr>
      <vt:lpstr>10_Специальное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Микрюков Максим Игоревич</dc:creator>
  <cp:lastModifiedBy>Курилов Данил Сергеевич</cp:lastModifiedBy>
  <cp:revision>302</cp:revision>
  <cp:lastPrinted>2020-01-28T12:53:45Z</cp:lastPrinted>
  <dcterms:created xsi:type="dcterms:W3CDTF">2016-02-05T10:31:15Z</dcterms:created>
  <dcterms:modified xsi:type="dcterms:W3CDTF">2024-05-24T09:10:17Z</dcterms:modified>
</cp:coreProperties>
</file>